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349" r:id="rId3"/>
    <p:sldId id="430" r:id="rId4"/>
    <p:sldId id="431" r:id="rId5"/>
    <p:sldId id="432" r:id="rId6"/>
    <p:sldId id="433" r:id="rId7"/>
    <p:sldId id="434" r:id="rId8"/>
    <p:sldId id="436" r:id="rId9"/>
    <p:sldId id="437" r:id="rId10"/>
    <p:sldId id="445" r:id="rId11"/>
    <p:sldId id="447" r:id="rId12"/>
    <p:sldId id="448" r:id="rId13"/>
    <p:sldId id="439" r:id="rId14"/>
    <p:sldId id="440" r:id="rId15"/>
    <p:sldId id="441" r:id="rId16"/>
    <p:sldId id="449" r:id="rId17"/>
    <p:sldId id="442" r:id="rId18"/>
    <p:sldId id="281" r:id="rId19"/>
  </p:sldIdLst>
  <p:sldSz cx="12192000" cy="6858000"/>
  <p:notesSz cx="6858000" cy="9144000"/>
  <p:embeddedFontLst>
    <p:embeddedFont>
      <p:font typeface="Impact" panose="020B0806030902050204" pitchFamily="34" charset="0"/>
      <p:regular r:id="rId22"/>
    </p:embeddedFont>
    <p:embeddedFont>
      <p:font typeface="Copperplate Gothic Bold" panose="020E0705020206020404" pitchFamily="34" charset="0"/>
      <p:regular r:id="rId23"/>
    </p:embeddedFont>
    <p:embeddedFont>
      <p:font typeface="微软雅黑" panose="020B0503020204020204" pitchFamily="34" charset="-122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custDataLst>
    <p:tags r:id="rId3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opperplate Gothic Bold" panose="02010600030101010101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opperplate Gothic Bold" panose="02010600030101010101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opperplate Gothic Bold" panose="02010600030101010101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opperplate Gothic Bold" panose="02010600030101010101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opperplate Gothic Bold" panose="02010600030101010101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opperplate Gothic Bold" panose="02010600030101010101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opperplate Gothic Bold" panose="02010600030101010101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opperplate Gothic Bold" panose="02010600030101010101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opperplate Gothic Bold" panose="02010600030101010101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3300"/>
    <a:srgbClr val="339933"/>
    <a:srgbClr val="00CC00"/>
    <a:srgbClr val="28A9D6"/>
    <a:srgbClr val="7FCCE7"/>
    <a:srgbClr val="4AB7DC"/>
    <a:srgbClr val="4DB8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1"/>
    <p:restoredTop sz="82745"/>
  </p:normalViewPr>
  <p:slideViewPr>
    <p:cSldViewPr showGuides="1">
      <p:cViewPr>
        <p:scale>
          <a:sx n="90" d="100"/>
          <a:sy n="90" d="100"/>
        </p:scale>
        <p:origin x="-72" y="-72"/>
      </p:cViewPr>
      <p:guideLst>
        <p:guide orient="horz" pos="400"/>
        <p:guide orient="horz" pos="1228"/>
        <p:guide orient="horz" pos="3748"/>
        <p:guide orient="horz" pos="3123"/>
        <p:guide orient="horz" pos="2684"/>
        <p:guide pos="3863"/>
        <p:guide pos="954"/>
        <p:guide pos="7636"/>
        <p:guide pos="7038"/>
        <p:guide pos="1324"/>
        <p:guide pos="6324"/>
      </p:guideLst>
    </p:cSldViewPr>
  </p:slideViewPr>
  <p:notesTextViewPr>
    <p:cViewPr>
      <p:scale>
        <a:sx n="200" d="100"/>
        <a:sy n="200" d="100"/>
      </p:scale>
      <p:origin x="0" y="0"/>
    </p:cViewPr>
  </p:notesTextViewPr>
  <p:sorterViewPr showFormatting="0"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lvl="0" algn="r" eaLnBrk="1" fontAlgn="base" hangingPunct="1"/>
              <a:t>‹#›</a:t>
            </a:fld>
            <a:endParaRPr lang="zh-CN" altLang="en-US" sz="1200" strike="noStrike" noProof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2133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lvl="0" algn="r" eaLnBrk="1" fontAlgn="base" hangingPunct="1"/>
              <a:t>‹#›</a:t>
            </a:fld>
            <a:endParaRPr lang="zh-CN" altLang="en-US" sz="1200" strike="noStrike" noProof="1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5598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4338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3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indent="0" algn="r" eaLnBrk="1" hangingPunct="1"/>
              <a:t>0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8806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/>
            <a:endParaRPr lang="zh-CN" altLang="en-US" dirty="0"/>
          </a:p>
        </p:txBody>
      </p:sp>
      <p:sp>
        <p:nvSpPr>
          <p:cNvPr id="8806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indent="0" algn="r" eaLnBrk="1" hangingPunct="1"/>
              <a:t>17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16386" name="备注占位符 2"/>
          <p:cNvSpPr>
            <a:spLocks noGrp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indent="0" algn="r" eaLnBrk="1" hangingPunct="1"/>
            <a:fld id="{9A0DB2DC-4C9A-4742-B13C-FB6460FD3503}" type="slidenum">
              <a:rPr lang="zh-CN" altLang="en-US" sz="1200" dirty="0">
                <a:latin typeface="Calibri" panose="020F0502020204030204" pitchFamily="34" charset="0"/>
                <a:ea typeface="宋体" panose="02010600030101010101" pitchFamily="2" charset="-122"/>
              </a:rPr>
              <a:pPr lvl="0" indent="0" algn="r" eaLnBrk="1" hangingPunct="1"/>
              <a:t>1</a:t>
            </a:fld>
            <a:endParaRPr lang="zh-CN" altLang="en-US" sz="1200" dirty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2BD0B-23ED-4A76-9C99-2E249C5C7E4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2228850"/>
            <a:ext cx="12192000" cy="18478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pperplate Gothic Bold" panose="02010600030101010101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221163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3"/>
          <p:cNvSpPr txBox="1"/>
          <p:nvPr/>
        </p:nvSpPr>
        <p:spPr>
          <a:xfrm>
            <a:off x="3402260" y="2567806"/>
            <a:ext cx="5387481" cy="10763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  <a:sym typeface="+mn-ea"/>
              </a:rPr>
              <a:t>润泽科技数据中心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3200" b="1" i="0" u="none" strike="noStrike" kern="1200" cap="none" spc="0" normalizeH="0" baseline="0" noProof="0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6216650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0" y="6283325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350000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872413" y="6216650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872413" y="6283325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872413" y="6350000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42"/>
          <p:cNvSpPr txBox="1">
            <a:spLocks noChangeArrowheads="1"/>
          </p:cNvSpPr>
          <p:nvPr/>
        </p:nvSpPr>
        <p:spPr bwMode="auto">
          <a:xfrm>
            <a:off x="4857750" y="6092825"/>
            <a:ext cx="2854325" cy="3984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  <a:sym typeface="+mn-ea"/>
              </a:rPr>
              <a:t>润泽科技发展有限公司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2060575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1" name="图片 13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95275" y="361950"/>
            <a:ext cx="3603625" cy="82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942975" y="6338888"/>
            <a:ext cx="541338" cy="282575"/>
          </a:xfrm>
          <a:prstGeom prst="rect">
            <a:avLst/>
          </a:prstGeom>
        </p:spPr>
        <p:txBody>
          <a:bodyPr vert="horz" wrap="square" lIns="0" tIns="0" rIns="0" bIns="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lvl="0" eaLnBrk="1" fontAlgn="base" hangingPunct="1"/>
              <a:t>‹#›</a:t>
            </a:fld>
            <a:endParaRPr lang="zh-CN" altLang="en-US" strike="noStrike" noProof="1">
              <a:latin typeface="Copperplate Gothic Bold" panose="02010600030101010101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页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1430338" y="6480175"/>
            <a:ext cx="1062037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41288" y="6480175"/>
            <a:ext cx="79216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975515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6" name="椭圆 5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20" name="直接连接符 19" hidden="1"/>
          <p:cNvCxnSpPr/>
          <p:nvPr/>
        </p:nvCxnSpPr>
        <p:spPr>
          <a:xfrm>
            <a:off x="3181350" y="431800"/>
            <a:ext cx="0" cy="52546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 flipV="1">
            <a:off x="174625" y="423863"/>
            <a:ext cx="1385888" cy="4318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28A9D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4"/>
          <p:cNvSpPr txBox="1"/>
          <p:nvPr/>
        </p:nvSpPr>
        <p:spPr>
          <a:xfrm>
            <a:off x="479425" y="393700"/>
            <a:ext cx="846138" cy="4619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anchor="ctr" anchorCtr="1">
            <a:spAutoFit/>
          </a:bodyPr>
          <a:lstStyle>
            <a:defPPr>
              <a:defRPr lang="zh-CN"/>
            </a:defPPr>
            <a:lvl1pPr algn="ctr">
              <a:defRPr sz="3200">
                <a:solidFill>
                  <a:srgbClr val="339933"/>
                </a:solidFill>
                <a:latin typeface="Impact" panose="020B080603090205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  <a:sym typeface="+mn-ea"/>
              </a:rPr>
              <a:t>目录</a:t>
            </a:r>
          </a:p>
        </p:txBody>
      </p:sp>
      <p:pic>
        <p:nvPicPr>
          <p:cNvPr id="3080" name="图片 1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10550" y="228600"/>
            <a:ext cx="3603625" cy="82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/>
          <a:p>
            <a:pPr algn="ct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algn="ctr" eaLnBrk="1" fontAlgn="base" hangingPunct="1"/>
              <a:t>‹#›</a:t>
            </a:fld>
            <a:endParaRPr lang="zh-CN" altLang="en-US" sz="1200" strike="noStrike" noProof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1章节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1430338" y="6480175"/>
            <a:ext cx="1062037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41288" y="6480175"/>
            <a:ext cx="79216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975515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6" name="椭圆 5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20" name="直接连接符 19" hidden="1"/>
          <p:cNvCxnSpPr/>
          <p:nvPr/>
        </p:nvCxnSpPr>
        <p:spPr>
          <a:xfrm>
            <a:off x="3181350" y="431800"/>
            <a:ext cx="0" cy="52546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 flipV="1">
            <a:off x="174625" y="423863"/>
            <a:ext cx="1385888" cy="4318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479425" y="333375"/>
            <a:ext cx="846138" cy="58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</a:ln>
        </p:spPr>
        <p:txBody>
          <a:bodyPr anchor="ctr" anchorCtr="1"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+mn-ea"/>
              </a:rPr>
              <a:t>01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4104" name="图片 1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83575" y="214313"/>
            <a:ext cx="3602038" cy="82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/>
          <a:p>
            <a:pPr algn="ct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algn="ctr" eaLnBrk="1" fontAlgn="base" hangingPunct="1"/>
              <a:t>‹#›</a:t>
            </a:fld>
            <a:endParaRPr lang="zh-CN" altLang="en-US" sz="1200" strike="noStrike" noProof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2章节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1430338" y="6480175"/>
            <a:ext cx="1062037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41288" y="6480175"/>
            <a:ext cx="79216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975515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6" name="椭圆 5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20" name="直接连接符 19" hidden="1"/>
          <p:cNvCxnSpPr/>
          <p:nvPr/>
        </p:nvCxnSpPr>
        <p:spPr>
          <a:xfrm>
            <a:off x="3181350" y="431800"/>
            <a:ext cx="0" cy="52546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 flipV="1">
            <a:off x="174625" y="423863"/>
            <a:ext cx="1385888" cy="4318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479425" y="333375"/>
            <a:ext cx="846138" cy="58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</a:ln>
        </p:spPr>
        <p:txBody>
          <a:bodyPr anchor="ctr" anchorCtr="1"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+mn-ea"/>
              </a:rPr>
              <a:t>02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5128" name="图片 1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128000" y="423863"/>
            <a:ext cx="3603625" cy="823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/>
          <a:p>
            <a:pPr algn="ct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algn="ctr" eaLnBrk="1" fontAlgn="base" hangingPunct="1"/>
              <a:t>‹#›</a:t>
            </a:fld>
            <a:endParaRPr lang="zh-CN" altLang="en-US" sz="1200" strike="noStrike" noProof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3章节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1430338" y="6480175"/>
            <a:ext cx="1062037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41288" y="6480175"/>
            <a:ext cx="79216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975515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6" name="椭圆 5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20" name="直接连接符 19" hidden="1"/>
          <p:cNvCxnSpPr/>
          <p:nvPr/>
        </p:nvCxnSpPr>
        <p:spPr>
          <a:xfrm>
            <a:off x="3181350" y="431800"/>
            <a:ext cx="0" cy="52546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 flipV="1">
            <a:off x="174625" y="423863"/>
            <a:ext cx="1385888" cy="4318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479425" y="333375"/>
            <a:ext cx="846138" cy="58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</a:ln>
        </p:spPr>
        <p:txBody>
          <a:bodyPr anchor="ctr" anchorCtr="1"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+mn-ea"/>
              </a:rPr>
              <a:t>03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6152" name="图片 1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313738" y="423863"/>
            <a:ext cx="3602037" cy="823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/>
          <a:p>
            <a:pPr algn="ct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algn="ctr" eaLnBrk="1" fontAlgn="base" hangingPunct="1"/>
              <a:t>‹#›</a:t>
            </a:fld>
            <a:endParaRPr lang="zh-CN" altLang="en-US" sz="1200" strike="noStrike" noProof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4章节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1430338" y="6480175"/>
            <a:ext cx="1062037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41288" y="6480175"/>
            <a:ext cx="79216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975515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6" name="椭圆 5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20" name="直接连接符 19" hidden="1"/>
          <p:cNvCxnSpPr/>
          <p:nvPr/>
        </p:nvCxnSpPr>
        <p:spPr>
          <a:xfrm>
            <a:off x="3181350" y="431800"/>
            <a:ext cx="0" cy="52546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 flipV="1">
            <a:off x="174625" y="423863"/>
            <a:ext cx="1385888" cy="4318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479425" y="333375"/>
            <a:ext cx="846138" cy="58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</a:ln>
        </p:spPr>
        <p:txBody>
          <a:bodyPr anchor="ctr" anchorCtr="1"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+mn-ea"/>
              </a:rPr>
              <a:t>04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7176" name="图片 1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448675" y="214313"/>
            <a:ext cx="3602038" cy="82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/>
          <a:p>
            <a:pPr algn="ct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algn="ctr" eaLnBrk="1" fontAlgn="base" hangingPunct="1"/>
              <a:t>‹#›</a:t>
            </a:fld>
            <a:endParaRPr lang="zh-CN" altLang="en-US" sz="1200" strike="noStrike" noProof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5章节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1430338" y="6480175"/>
            <a:ext cx="1062037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41288" y="6480175"/>
            <a:ext cx="79216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975515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6" name="椭圆 5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20" name="直接连接符 19" hidden="1"/>
          <p:cNvCxnSpPr/>
          <p:nvPr/>
        </p:nvCxnSpPr>
        <p:spPr>
          <a:xfrm>
            <a:off x="3181350" y="431800"/>
            <a:ext cx="0" cy="52546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 flipV="1">
            <a:off x="174625" y="423863"/>
            <a:ext cx="1385888" cy="4318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TextBox 24"/>
          <p:cNvSpPr txBox="1">
            <a:spLocks noChangeArrowheads="1"/>
          </p:cNvSpPr>
          <p:nvPr/>
        </p:nvSpPr>
        <p:spPr bwMode="auto">
          <a:xfrm>
            <a:off x="479425" y="333375"/>
            <a:ext cx="846138" cy="58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</a:ln>
        </p:spPr>
        <p:txBody>
          <a:bodyPr anchor="ctr" anchorCtr="1"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+mn-ea"/>
              </a:rPr>
              <a:t>05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8200" name="图片 1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61350" y="214313"/>
            <a:ext cx="3603625" cy="82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/>
          <a:p>
            <a:pPr algn="ct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algn="ctr" eaLnBrk="1" fontAlgn="base" hangingPunct="1"/>
              <a:t>‹#›</a:t>
            </a:fld>
            <a:endParaRPr lang="zh-CN" altLang="en-US" sz="1200" strike="noStrike" noProof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6章节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1430338" y="6480175"/>
            <a:ext cx="10620375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141288" y="6480175"/>
            <a:ext cx="79216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 flipH="1">
            <a:off x="975515" y="6268899"/>
            <a:ext cx="412970" cy="421874"/>
            <a:chOff x="7019085" y="157473"/>
            <a:chExt cx="3868830" cy="3952255"/>
          </a:xfrm>
          <a:solidFill>
            <a:schemeClr val="accent1"/>
          </a:solidFill>
        </p:grpSpPr>
        <p:sp>
          <p:nvSpPr>
            <p:cNvPr id="6" name="椭圆 5"/>
            <p:cNvSpPr/>
            <p:nvPr/>
          </p:nvSpPr>
          <p:spPr>
            <a:xfrm>
              <a:off x="8641073" y="1574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 rot="1542857">
              <a:off x="9362925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 rot="3085714">
              <a:off x="9941806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 rot="7714286">
              <a:off x="9941806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4628572">
              <a:off x="10263060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 rot="9257143">
              <a:off x="9362925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 rot="6171428">
              <a:off x="10263060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0800000">
              <a:off x="8641073" y="3484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 rot="12342857">
              <a:off x="7919220" y="332011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 rot="13885714">
              <a:off x="7340340" y="2858472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20057142">
              <a:off x="7919220" y="32223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 rot="15428571">
              <a:off x="7019085" y="2191381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 rot="16971429">
              <a:off x="7019085" y="1450964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 rot="18514286">
              <a:off x="7340340" y="783873"/>
              <a:ext cx="624855" cy="62485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cxnSp>
        <p:nvCxnSpPr>
          <p:cNvPr id="20" name="直接连接符 19" hidden="1"/>
          <p:cNvCxnSpPr/>
          <p:nvPr/>
        </p:nvCxnSpPr>
        <p:spPr>
          <a:xfrm>
            <a:off x="3181350" y="431800"/>
            <a:ext cx="0" cy="525463"/>
          </a:xfrm>
          <a:prstGeom prst="line">
            <a:avLst/>
          </a:prstGeom>
          <a:ln>
            <a:solidFill>
              <a:srgbClr val="28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 flipV="1">
            <a:off x="174625" y="423863"/>
            <a:ext cx="1385888" cy="431800"/>
          </a:xfrm>
          <a:custGeom>
            <a:avLst/>
            <a:gdLst>
              <a:gd name="connsiteX0" fmla="*/ 167822 w 1386790"/>
              <a:gd name="connsiteY0" fmla="*/ 524933 h 524933"/>
              <a:gd name="connsiteX1" fmla="*/ 168846 w 1386790"/>
              <a:gd name="connsiteY1" fmla="*/ 524933 h 524933"/>
              <a:gd name="connsiteX2" fmla="*/ 168846 w 1386790"/>
              <a:gd name="connsiteY2" fmla="*/ 14598 h 524933"/>
              <a:gd name="connsiteX3" fmla="*/ 1386790 w 1386790"/>
              <a:gd name="connsiteY3" fmla="*/ 14598 h 524933"/>
              <a:gd name="connsiteX4" fmla="*/ 1386790 w 1386790"/>
              <a:gd name="connsiteY4" fmla="*/ 0 h 524933"/>
              <a:gd name="connsiteX5" fmla="*/ 167822 w 1386790"/>
              <a:gd name="connsiteY5" fmla="*/ 0 h 524933"/>
              <a:gd name="connsiteX6" fmla="*/ 152999 w 1386790"/>
              <a:gd name="connsiteY6" fmla="*/ 0 h 524933"/>
              <a:gd name="connsiteX7" fmla="*/ 152999 w 1386790"/>
              <a:gd name="connsiteY7" fmla="*/ 507260 h 524933"/>
              <a:gd name="connsiteX8" fmla="*/ 107280 w 1386790"/>
              <a:gd name="connsiteY8" fmla="*/ 507260 h 524933"/>
              <a:gd name="connsiteX9" fmla="*/ 107280 w 1386790"/>
              <a:gd name="connsiteY9" fmla="*/ 0 h 524933"/>
              <a:gd name="connsiteX10" fmla="*/ 0 w 1386790"/>
              <a:gd name="connsiteY10" fmla="*/ 0 h 524933"/>
              <a:gd name="connsiteX11" fmla="*/ 0 w 1386790"/>
              <a:gd name="connsiteY11" fmla="*/ 524932 h 524933"/>
              <a:gd name="connsiteX12" fmla="*/ 33834 w 1386790"/>
              <a:gd name="connsiteY12" fmla="*/ 524932 h 524933"/>
              <a:gd name="connsiteX13" fmla="*/ 33834 w 1386790"/>
              <a:gd name="connsiteY13" fmla="*/ 23810 h 524933"/>
              <a:gd name="connsiteX14" fmla="*/ 79553 w 1386790"/>
              <a:gd name="connsiteY14" fmla="*/ 23810 h 524933"/>
              <a:gd name="connsiteX15" fmla="*/ 79553 w 1386790"/>
              <a:gd name="connsiteY15" fmla="*/ 524932 h 524933"/>
              <a:gd name="connsiteX16" fmla="*/ 167822 w 1386790"/>
              <a:gd name="connsiteY16" fmla="*/ 524932 h 52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86790" h="524933">
                <a:moveTo>
                  <a:pt x="167822" y="524933"/>
                </a:moveTo>
                <a:lnTo>
                  <a:pt x="168846" y="524933"/>
                </a:lnTo>
                <a:lnTo>
                  <a:pt x="168846" y="14598"/>
                </a:lnTo>
                <a:lnTo>
                  <a:pt x="1386790" y="14598"/>
                </a:lnTo>
                <a:lnTo>
                  <a:pt x="1386790" y="0"/>
                </a:lnTo>
                <a:lnTo>
                  <a:pt x="167822" y="0"/>
                </a:lnTo>
                <a:lnTo>
                  <a:pt x="152999" y="0"/>
                </a:lnTo>
                <a:lnTo>
                  <a:pt x="152999" y="507260"/>
                </a:lnTo>
                <a:lnTo>
                  <a:pt x="107280" y="507260"/>
                </a:lnTo>
                <a:lnTo>
                  <a:pt x="107280" y="0"/>
                </a:lnTo>
                <a:lnTo>
                  <a:pt x="0" y="0"/>
                </a:lnTo>
                <a:lnTo>
                  <a:pt x="0" y="524932"/>
                </a:lnTo>
                <a:lnTo>
                  <a:pt x="33834" y="524932"/>
                </a:lnTo>
                <a:lnTo>
                  <a:pt x="33834" y="23810"/>
                </a:lnTo>
                <a:lnTo>
                  <a:pt x="79553" y="23810"/>
                </a:lnTo>
                <a:lnTo>
                  <a:pt x="79553" y="524932"/>
                </a:lnTo>
                <a:lnTo>
                  <a:pt x="167822" y="524932"/>
                </a:lnTo>
                <a:close/>
              </a:path>
            </a:pathLst>
          </a:custGeom>
          <a:solidFill>
            <a:srgbClr val="33993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TextBox 24"/>
          <p:cNvSpPr txBox="1">
            <a:spLocks noChangeArrowheads="1"/>
          </p:cNvSpPr>
          <p:nvPr/>
        </p:nvSpPr>
        <p:spPr bwMode="auto">
          <a:xfrm>
            <a:off x="479425" y="333375"/>
            <a:ext cx="846138" cy="58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</a:ln>
        </p:spPr>
        <p:txBody>
          <a:bodyPr anchor="ctr" anchorCtr="1"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  <a:sym typeface="+mn-ea"/>
              </a:rPr>
              <a:t>06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pic>
        <p:nvPicPr>
          <p:cNvPr id="9224" name="图片 1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93063" y="423863"/>
            <a:ext cx="3603625" cy="823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/>
          <a:p>
            <a:pPr algn="ctr" eaLnBrk="1" fontAlgn="base" hangingPunct="1"/>
            <a:fld id="{9A0DB2DC-4C9A-4742-B13C-FB6460FD3503}" type="slidenum">
              <a:rPr lang="zh-CN" altLang="en-US" sz="1200" strike="noStrike" noProof="1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algn="ctr" eaLnBrk="1" fontAlgn="base" hangingPunct="1"/>
              <a:t>‹#›</a:t>
            </a:fld>
            <a:endParaRPr lang="zh-CN" altLang="en-US" sz="1200" strike="noStrike" noProof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底面">
    <p:bg>
      <p:bgPr>
        <a:blipFill rotWithShape="0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0" y="2625725"/>
            <a:ext cx="12192000" cy="1716088"/>
          </a:xfrm>
          <a:prstGeom prst="rect">
            <a:avLst/>
          </a:prstGeom>
          <a:solidFill>
            <a:schemeClr val="accent1"/>
          </a:solidFill>
          <a:ln w="9525">
            <a:solidFill>
              <a:srgbClr val="339933"/>
            </a:solidFill>
            <a:miter lim="800000"/>
          </a:ln>
        </p:spPr>
        <p:txBody>
          <a:bodyPr lIns="121920" tIns="60960" rIns="121920" bIns="60960"/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pperplate Gothic Bold" panose="02010600030101010101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4373563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13"/>
          <p:cNvSpPr txBox="1"/>
          <p:nvPr/>
        </p:nvSpPr>
        <p:spPr>
          <a:xfrm>
            <a:off x="3876871" y="2822089"/>
            <a:ext cx="4438258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Copperplate Gothic Bold" panose="02010600030101010101" pitchFamily="34" charset="0"/>
                <a:ea typeface="华康俪金黑W8" pitchFamily="49" charset="-122"/>
                <a:cs typeface="+mn-cs"/>
                <a:sym typeface="+mn-ea"/>
              </a:rPr>
              <a:t>谢谢</a:t>
            </a:r>
            <a:endParaRPr kumimoji="0" lang="zh-CN" altLang="en-US" sz="11500" b="1" i="0" u="none" strike="noStrike" kern="1200" cap="none" spc="0" normalizeH="0" baseline="0" noProof="0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effectLst/>
              <a:uLnTx/>
              <a:uFillTx/>
              <a:latin typeface="华康俪金黑W8" pitchFamily="49" charset="-122"/>
              <a:ea typeface="华康俪金黑W8" pitchFamily="49" charset="-122"/>
              <a:cs typeface="+mn-cs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2597150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0" y="6216650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0" y="6283325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0" y="6350000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872413" y="6216650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872413" y="6283325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872413" y="6350000"/>
            <a:ext cx="4319588" cy="127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42"/>
          <p:cNvSpPr txBox="1">
            <a:spLocks noChangeArrowheads="1"/>
          </p:cNvSpPr>
          <p:nvPr/>
        </p:nvSpPr>
        <p:spPr bwMode="auto">
          <a:xfrm>
            <a:off x="4857750" y="6092825"/>
            <a:ext cx="2863850" cy="3984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  <a:sym typeface="+mn-ea"/>
              </a:rPr>
              <a:t>润泽科技发展有限公司</a:t>
            </a:r>
          </a:p>
        </p:txBody>
      </p:sp>
      <p:pic>
        <p:nvPicPr>
          <p:cNvPr id="10253" name="图片 6" descr="fd7822eee3c587287323d482549369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31188" y="290513"/>
            <a:ext cx="3603625" cy="822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>
          <a:xfrm>
            <a:off x="942975" y="6338888"/>
            <a:ext cx="541338" cy="282575"/>
          </a:xfrm>
          <a:prstGeom prst="rect">
            <a:avLst/>
          </a:prstGeom>
        </p:spPr>
        <p:txBody>
          <a:bodyPr vert="horz" wrap="square" lIns="0" tIns="0" rIns="0" bIns="0" numCol="1" anchor="t" anchorCtr="0" compatLnSpc="1"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lvl="0" eaLnBrk="1" fontAlgn="base" hangingPunct="1"/>
              <a:t>‹#›</a:t>
            </a:fld>
            <a:endParaRPr lang="zh-CN" altLang="en-US" strike="noStrike" noProof="1">
              <a:latin typeface="Copperplate Gothic Bold" panose="02010600030101010101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42975" y="6338888"/>
            <a:ext cx="541338" cy="282575"/>
          </a:xfrm>
          <a:prstGeom prst="rect">
            <a:avLst/>
          </a:prstGeom>
        </p:spPr>
        <p:txBody>
          <a:bodyPr vert="horz" wrap="square" lIns="0" tIns="0" rIns="0" bIns="0" numCol="1" anchor="t" anchorCtr="0" compatLnSpc="1"/>
          <a:lstStyle>
            <a:lvl1pPr algn="ctr">
              <a:defRPr>
                <a:solidFill>
                  <a:srgbClr val="59595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rPr>
              <a:pPr lvl="0" eaLnBrk="1" fontAlgn="base" hangingPunct="1"/>
              <a:t>‹#›</a:t>
            </a:fld>
            <a:endParaRPr lang="zh-CN" altLang="en-US" strike="noStrike" noProof="1">
              <a:latin typeface="Copperplate Gothic Bold" panose="02010600030101010101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>
    <p:fade/>
  </p:transition>
  <p:hf sldNum="0" hdr="0" ftr="0" dt="0"/>
  <p:txStyles>
    <p:titleStyle>
      <a:lvl1pPr algn="ctr" defTabSz="1217295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opperplate Gothic Bold" panose="02010600030101010101" pitchFamily="34" charset="0"/>
          <a:ea typeface="微软雅黑" panose="020B0503020204020204" pitchFamily="34" charset="-122"/>
        </a:defRPr>
      </a:lvl2pPr>
      <a:lvl3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opperplate Gothic Bold" panose="02010600030101010101" pitchFamily="34" charset="0"/>
          <a:ea typeface="微软雅黑" panose="020B0503020204020204" pitchFamily="34" charset="-122"/>
        </a:defRPr>
      </a:lvl3pPr>
      <a:lvl4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opperplate Gothic Bold" panose="02010600030101010101" pitchFamily="34" charset="0"/>
          <a:ea typeface="微软雅黑" panose="020B0503020204020204" pitchFamily="34" charset="-122"/>
        </a:defRPr>
      </a:lvl4pPr>
      <a:lvl5pPr algn="ctr" defTabSz="1217295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opperplate Gothic Bold" panose="02010600030101010101" pitchFamily="34" charset="0"/>
          <a:ea typeface="微软雅黑" panose="020B0503020204020204" pitchFamily="34" charset="-122"/>
        </a:defRPr>
      </a:lvl5pPr>
      <a:lvl6pPr marL="4572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opperplate Gothic Bold" panose="02010600030101010101" pitchFamily="34" charset="0"/>
          <a:ea typeface="微软雅黑" panose="020B0503020204020204" pitchFamily="34" charset="-122"/>
        </a:defRPr>
      </a:lvl6pPr>
      <a:lvl7pPr marL="9144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opperplate Gothic Bold" panose="02010600030101010101" pitchFamily="34" charset="0"/>
          <a:ea typeface="微软雅黑" panose="020B0503020204020204" pitchFamily="34" charset="-122"/>
        </a:defRPr>
      </a:lvl7pPr>
      <a:lvl8pPr marL="13716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opperplate Gothic Bold" panose="02010600030101010101" pitchFamily="34" charset="0"/>
          <a:ea typeface="微软雅黑" panose="020B0503020204020204" pitchFamily="34" charset="-122"/>
        </a:defRPr>
      </a:lvl8pPr>
      <a:lvl9pPr marL="1828800" algn="ctr" defTabSz="1217295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opperplate Gothic Bold" panose="02010600030101010101" pitchFamily="34" charset="0"/>
          <a:ea typeface="微软雅黑" panose="020B0503020204020204" pitchFamily="34" charset="-122"/>
        </a:defRPr>
      </a:lvl9pPr>
    </p:titleStyle>
    <p:bodyStyle>
      <a:lvl1pPr marL="455930" indent="-4559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989330" indent="-3797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7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3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741930" indent="-303530" algn="l" defTabSz="121729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Box 1"/>
          <p:cNvSpPr txBox="1"/>
          <p:nvPr/>
        </p:nvSpPr>
        <p:spPr>
          <a:xfrm>
            <a:off x="8904605" y="4869180"/>
            <a:ext cx="298196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>
                <a:latin typeface="Copperplate Gothic Bold" panose="02010600030101010101" pitchFamily="34" charset="0"/>
                <a:ea typeface="微软雅黑" panose="020B0503020204020204" pitchFamily="34" charset="-122"/>
              </a:rPr>
              <a:t>培训讲师：</a:t>
            </a:r>
            <a:endParaRPr lang="en-US" altLang="zh-CN" dirty="0"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Copperplate Gothic Bold" panose="02010600030101010101" pitchFamily="34" charset="0"/>
                <a:ea typeface="微软雅黑" panose="020B0503020204020204" pitchFamily="34" charset="-122"/>
              </a:rPr>
              <a:t>培训日期：</a:t>
            </a:r>
          </a:p>
        </p:txBody>
      </p:sp>
      <p:sp>
        <p:nvSpPr>
          <p:cNvPr id="2" name="TextBox 13"/>
          <p:cNvSpPr txBox="1"/>
          <p:nvPr/>
        </p:nvSpPr>
        <p:spPr>
          <a:xfrm>
            <a:off x="2207568" y="3212976"/>
            <a:ext cx="7704856" cy="5835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STULZ</a:t>
            </a:r>
            <a:r>
              <a:rPr lang="zh-CN" altLang="en-US" sz="3200" b="1" dirty="0">
                <a:ln w="3175">
                  <a:solidFill>
                    <a:srgbClr val="31A5D7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精密空调维护操作培训</a:t>
            </a:r>
            <a:endParaRPr lang="en-US" altLang="zh-CN" sz="3200" b="1" dirty="0">
              <a:ln w="3175">
                <a:solidFill>
                  <a:srgbClr val="31A5D7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外观检查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9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 descr="微信图片_20190311170406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314717" y="3601771"/>
            <a:ext cx="2001725" cy="208823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71864" y="5877272"/>
            <a:ext cx="17786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检查压缩机是否牢固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271464" y="5805264"/>
            <a:ext cx="21062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检查冷媒系统管路保温完好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799856" y="3356992"/>
            <a:ext cx="19157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检查室外机风扇是否牢固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271464" y="3212976"/>
            <a:ext cx="19786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检查室外冷凝器是否牢固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1464" y="1146982"/>
            <a:ext cx="2016224" cy="199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7848" y="1196752"/>
            <a:ext cx="2232248" cy="201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7848" y="3789040"/>
            <a:ext cx="2222642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88288" y="1202774"/>
            <a:ext cx="2088232" cy="191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文本框 12"/>
          <p:cNvSpPr txBox="1"/>
          <p:nvPr/>
        </p:nvSpPr>
        <p:spPr>
          <a:xfrm>
            <a:off x="8760296" y="3284984"/>
            <a:ext cx="1915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</a:t>
            </a:r>
            <a:r>
              <a:rPr lang="zh-CN" altLang="en-US" sz="1200" dirty="0" smtClean="0"/>
              <a:t>查风帽是</a:t>
            </a:r>
            <a:r>
              <a:rPr lang="zh-CN" altLang="en-US" sz="1200" dirty="0"/>
              <a:t>否牢固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688288" y="3789040"/>
            <a:ext cx="2160240" cy="196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文本框 11"/>
          <p:cNvSpPr txBox="1"/>
          <p:nvPr/>
        </p:nvSpPr>
        <p:spPr>
          <a:xfrm>
            <a:off x="8616280" y="5877272"/>
            <a:ext cx="232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</a:t>
            </a:r>
            <a:r>
              <a:rPr lang="zh-CN" altLang="en-US" sz="1200" dirty="0" smtClean="0"/>
              <a:t>查冷凝水排水管路是否完好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过滤网检查维护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10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007768" y="1484784"/>
          <a:ext cx="7560840" cy="450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7"/>
                <a:gridCol w="6696743"/>
              </a:tblGrid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操作步骤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确认待维护的精密空调已关闭；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断开精密空调上级电源开关，并用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LOTO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锁具上锁；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打开精密空调柜门；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检查精密空调回风过滤网是否出现脏堵；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若脏堵，拆下精密空调过滤网；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将新过滤网按照原过滤网方向进行安装；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（注：过滤网方向要与拆卸方向一致）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打开精密空调维修护板；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检查表冷器翅片是否清洁；</a:t>
                      </a: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（翅片出现灰尘脏堵时使用温水或不腐蚀铜或铝的清洗剂进行清洗）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5440" y="1484784"/>
            <a:ext cx="2232248" cy="195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5440" y="3933056"/>
            <a:ext cx="2215631" cy="2057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文本框 12"/>
          <p:cNvSpPr txBox="1"/>
          <p:nvPr/>
        </p:nvSpPr>
        <p:spPr>
          <a:xfrm>
            <a:off x="911424" y="6021288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</a:t>
            </a:r>
            <a:r>
              <a:rPr lang="zh-CN" altLang="en-US" sz="1200" dirty="0" smtClean="0"/>
              <a:t>查表冷器翅片是否完好、清洁</a:t>
            </a:r>
            <a:endParaRPr lang="zh-CN" altLang="en-US" sz="1200" dirty="0"/>
          </a:p>
        </p:txBody>
      </p:sp>
      <p:sp>
        <p:nvSpPr>
          <p:cNvPr id="19" name="文本框 12"/>
          <p:cNvSpPr txBox="1"/>
          <p:nvPr/>
        </p:nvSpPr>
        <p:spPr>
          <a:xfrm>
            <a:off x="911424" y="3501008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</a:t>
            </a:r>
            <a:r>
              <a:rPr lang="zh-CN" altLang="en-US" sz="1200" dirty="0" smtClean="0"/>
              <a:t>查过滤网是否牢固、清洁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加湿系统检查维护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11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431704" y="2060848"/>
          <a:ext cx="8424936" cy="2952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2851"/>
                <a:gridCol w="7462085"/>
              </a:tblGrid>
              <a:tr h="5904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操作步骤</a:t>
                      </a:r>
                    </a:p>
                  </a:txBody>
                  <a:tcPr anchor="ctr"/>
                </a:tc>
              </a:tr>
              <a:tr h="590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检查罐体是否完好、牢固</a:t>
                      </a:r>
                      <a:r>
                        <a:rPr lang="zh-CN" altLang="en-US" sz="1600" dirty="0"/>
                        <a:t>；</a:t>
                      </a:r>
                      <a:endParaRPr lang="en-US" altLang="zh-CN" sz="1600" dirty="0" smtClean="0"/>
                    </a:p>
                  </a:txBody>
                  <a:tcPr anchor="ctr"/>
                </a:tc>
              </a:tr>
              <a:tr h="590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检查电极及接线端子是否完好；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590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/>
                        <a:t>检查供水、排水管路接口是否牢固；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5904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检查加湿器水罐结垢是否过多；</a:t>
                      </a:r>
                      <a:endParaRPr lang="en-US" altLang="zh-CN" sz="16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400" y="2348880"/>
            <a:ext cx="2304256" cy="2240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3"/>
          <p:cNvSpPr txBox="1"/>
          <p:nvPr/>
        </p:nvSpPr>
        <p:spPr>
          <a:xfrm>
            <a:off x="767408" y="4725144"/>
            <a:ext cx="2266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</a:t>
            </a:r>
            <a:r>
              <a:rPr lang="zh-CN" altLang="en-US" sz="1200" dirty="0" smtClean="0"/>
              <a:t>查加湿水罐及电极接线端子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42975" y="6339205"/>
            <a:ext cx="437515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室外机检查维护</a:t>
            </a:r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12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503712" y="1340768"/>
          <a:ext cx="8352928" cy="453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622"/>
                <a:gridCol w="7398306"/>
              </a:tblGrid>
              <a:tr h="6099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/>
                        <a:t>操作步骤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6099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检查室外机冷凝器是否脏堵；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13589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对出现脏堵的冷凝器进行清理；</a:t>
                      </a: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（使用高压水枪顺翅片方向对室外机冷凝器进行清理，若横向进行冲洗，则会将冷凝器翅片温水打到，造成冷凝器热交换量不足，导致冷媒压力升高，造成高压报警空调停机事故）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6099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用螺丝刀轻轻拨动风扇扇叶；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6099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查看风扇转动情况，风扇转动平稳、灵活，无卡动、卡死等情况；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737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检查室外机电气元件、接线端子是否出现松动；</a:t>
                      </a: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（对出现松动的端子或元件使用扳手或螺丝刀进行紧固）</a:t>
                      </a:r>
                      <a:endParaRPr lang="en-US" altLang="zh-CN" sz="16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432" y="3645024"/>
            <a:ext cx="2016224" cy="191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83432" y="1340768"/>
            <a:ext cx="2016224" cy="187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文本框 13"/>
          <p:cNvSpPr txBox="1"/>
          <p:nvPr/>
        </p:nvSpPr>
        <p:spPr>
          <a:xfrm>
            <a:off x="839416" y="3284984"/>
            <a:ext cx="2266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用螺丝刀轻轻拨动风扇扇叶</a:t>
            </a:r>
            <a:endParaRPr lang="zh-CN" altLang="en-US" sz="1200" dirty="0"/>
          </a:p>
        </p:txBody>
      </p:sp>
      <p:sp>
        <p:nvSpPr>
          <p:cNvPr id="17" name="文本框 13"/>
          <p:cNvSpPr txBox="1"/>
          <p:nvPr/>
        </p:nvSpPr>
        <p:spPr>
          <a:xfrm>
            <a:off x="839416" y="5661248"/>
            <a:ext cx="2266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紧固室外机接线端子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设置参</a:t>
            </a:r>
            <a:r>
              <a:rPr lang="zh-CN" altLang="en-US" sz="2400" b="1" dirty="0">
                <a:solidFill>
                  <a:schemeClr val="accent1"/>
                </a:solidFill>
              </a:rPr>
              <a:t>数检查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13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416" y="1628800"/>
            <a:ext cx="2880320" cy="1612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9416" y="3861048"/>
            <a:ext cx="2880320" cy="168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3"/>
          <p:cNvSpPr txBox="1"/>
          <p:nvPr/>
        </p:nvSpPr>
        <p:spPr>
          <a:xfrm>
            <a:off x="1199456" y="5661248"/>
            <a:ext cx="2266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查看精密空调设定温度</a:t>
            </a:r>
            <a:endParaRPr lang="zh-CN" altLang="en-US" sz="1200" dirty="0"/>
          </a:p>
        </p:txBody>
      </p:sp>
      <p:sp>
        <p:nvSpPr>
          <p:cNvPr id="13" name="文本框 13"/>
          <p:cNvSpPr txBox="1"/>
          <p:nvPr/>
        </p:nvSpPr>
        <p:spPr>
          <a:xfrm>
            <a:off x="1055440" y="3356992"/>
            <a:ext cx="2266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查看精密空调控制方式</a:t>
            </a:r>
            <a:endParaRPr lang="zh-CN" altLang="en-US" sz="120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4007768" y="1628800"/>
          <a:ext cx="7776864" cy="399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786"/>
                <a:gridCol w="6888078"/>
              </a:tblGrid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操作步骤</a:t>
                      </a:r>
                    </a:p>
                  </a:txBody>
                  <a:tcPr anchor="ctr"/>
                </a:tc>
              </a:tr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ym typeface="+mn-ea"/>
                        </a:rPr>
                        <a:t>将精密空调面板送电；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ym typeface="+mn-ea"/>
                        </a:rPr>
                        <a:t>检查并确认精密空调控制面板设定菜单上的设定温湿度参数正常；</a:t>
                      </a:r>
                    </a:p>
                  </a:txBody>
                  <a:tcPr anchor="ctr"/>
                </a:tc>
              </a:tr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ym typeface="+mn-ea"/>
                        </a:rPr>
                        <a:t>检查并确认精密空调控制面板主菜单上的回风温湿度检测数值正常；</a:t>
                      </a:r>
                    </a:p>
                  </a:txBody>
                  <a:tcPr anchor="ctr"/>
                </a:tc>
              </a:tr>
              <a:tr h="6517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ym typeface="+mn-ea"/>
                        </a:rPr>
                        <a:t>检查并确认精密空调控制面板当前无异常告警信息，并翻阅、记录维护间隔周期的历史报警信息；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517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ym typeface="+mn-ea"/>
                        </a:rPr>
                        <a:t>检查并确认精密空调</a:t>
                      </a:r>
                      <a:r>
                        <a:rPr lang="en-US" altLang="zh-CN" sz="1600" dirty="0" smtClean="0">
                          <a:sym typeface="+mn-ea"/>
                        </a:rPr>
                        <a:t>EC</a:t>
                      </a:r>
                      <a:r>
                        <a:rPr lang="zh-CN" altLang="en-US" sz="1600" dirty="0" smtClean="0">
                          <a:sym typeface="+mn-ea"/>
                        </a:rPr>
                        <a:t>风机风速设置正常；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sym typeface="+mn-ea"/>
                        </a:rPr>
                        <a:t>检查并确认精密空调控制方式设置正常。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控制系统检查维</a:t>
            </a:r>
            <a:r>
              <a:rPr lang="zh-CN" altLang="en-US" sz="2400" b="1" dirty="0">
                <a:solidFill>
                  <a:schemeClr val="accent1"/>
                </a:solidFill>
              </a:rPr>
              <a:t>护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14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9456" y="1484784"/>
            <a:ext cx="2178587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99456" y="3861048"/>
            <a:ext cx="2160240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935760" y="1484784"/>
          <a:ext cx="7776864" cy="4536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786"/>
                <a:gridCol w="6888078"/>
              </a:tblGrid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操作步骤</a:t>
                      </a:r>
                    </a:p>
                  </a:txBody>
                  <a:tcPr anchor="ctr"/>
                </a:tc>
              </a:tr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关闭精密空调；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断开精密空调自身电源总开关及上级电；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对上级电源开关挂上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  <a:sym typeface="+mn-ea"/>
                        </a:rPr>
                        <a:t>LOTO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锁具；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517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打开室内机柜门，使用试电笔确认精密空调断电后，使用吸尘器、干抹布、毛刷等清洁工具对设备外部及内部非带电部分进行除尘作业；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517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检查并确认精密空调所有电气接线端子无松动，对松动的端子使用扳手或螺丝刀进行紧固；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拆除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  <a:sym typeface="+mn-ea"/>
                        </a:rPr>
                        <a:t>LOTO</a:t>
                      </a:r>
                      <a:r>
                        <a:rPr lang="zh-CN" altLang="en-US" sz="1600" dirty="0" smtClean="0">
                          <a:latin typeface="+mn-ea"/>
                          <a:ea typeface="+mn-ea"/>
                          <a:sym typeface="+mn-ea"/>
                        </a:rPr>
                        <a:t>锁具，闭合精密空调电源及上级开关。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5388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 smtClean="0">
                          <a:latin typeface="+mn-ea"/>
                          <a:ea typeface="+mn-ea"/>
                        </a:rPr>
                        <a:t>开启精密空调。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文本框 13"/>
          <p:cNvSpPr txBox="1"/>
          <p:nvPr/>
        </p:nvSpPr>
        <p:spPr>
          <a:xfrm>
            <a:off x="1127448" y="3501008"/>
            <a:ext cx="2266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紧固接线端子</a:t>
            </a:r>
            <a:endParaRPr lang="zh-CN" altLang="en-US" sz="1200" dirty="0"/>
          </a:p>
        </p:txBody>
      </p:sp>
      <p:sp>
        <p:nvSpPr>
          <p:cNvPr id="12" name="文本框 13"/>
          <p:cNvSpPr txBox="1"/>
          <p:nvPr/>
        </p:nvSpPr>
        <p:spPr>
          <a:xfrm>
            <a:off x="1127448" y="5877272"/>
            <a:ext cx="2266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 smtClean="0"/>
              <a:t>紧固插头</a:t>
            </a:r>
            <a:endParaRPr lang="zh-CN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排水系统检查维</a:t>
            </a:r>
            <a:r>
              <a:rPr lang="zh-CN" altLang="en-US" sz="2400" b="1" dirty="0">
                <a:solidFill>
                  <a:schemeClr val="accent1"/>
                </a:solidFill>
              </a:rPr>
              <a:t>护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15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3503712" y="2564904"/>
          <a:ext cx="8161584" cy="2736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754"/>
                <a:gridCol w="7228830"/>
              </a:tblGrid>
              <a:tr h="6251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/>
                </a:tc>
              </a:tr>
              <a:tr h="7298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使用容器向排水盘内加入约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1L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水，盘内的水迅速排除，检查排水管，管道无渗漏；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25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若有堵塞现象，及时进行疏通并采用清水进行冲洗；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561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建议：在每年汛季来临前对排水管路进行清洗，防止因菌藻过多导致排水管路堵塞现象发生。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11"/>
          <p:cNvSpPr txBox="1"/>
          <p:nvPr/>
        </p:nvSpPr>
        <p:spPr>
          <a:xfrm>
            <a:off x="767408" y="5013176"/>
            <a:ext cx="21062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/>
              <a:t>检</a:t>
            </a:r>
            <a:r>
              <a:rPr lang="zh-CN" altLang="en-US" sz="1200" dirty="0" smtClean="0"/>
              <a:t>查排水盘是否完好、清洁</a:t>
            </a:r>
            <a:endParaRPr lang="zh-CN" altLang="en-US" sz="1200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400" y="2708920"/>
            <a:ext cx="2232248" cy="207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</a:rPr>
              <a:t>运行情况检查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16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 descr="微信图片_20190311170406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343472" y="3717032"/>
            <a:ext cx="1944216" cy="2232248"/>
          </a:xfrm>
          <a:prstGeom prst="rect">
            <a:avLst/>
          </a:prstGeom>
        </p:spPr>
      </p:pic>
      <p:pic>
        <p:nvPicPr>
          <p:cNvPr id="7" name="图片 6" descr="微信图片_2019031117040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2450496" y="1601896"/>
            <a:ext cx="1728192" cy="1782000"/>
          </a:xfrm>
          <a:prstGeom prst="rect">
            <a:avLst/>
          </a:prstGeom>
        </p:spPr>
      </p:pic>
      <p:pic>
        <p:nvPicPr>
          <p:cNvPr id="8" name="图片 7" descr="微信图片_20190311170405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434272" y="1601896"/>
            <a:ext cx="1728192" cy="1782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9376" y="3501008"/>
            <a:ext cx="3959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使用测温仪对干燥过滤器进出口进行测量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55440" y="5877272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使用电流表测量空调电流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4583831" y="1268760"/>
          <a:ext cx="7416825" cy="5088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639"/>
                <a:gridCol w="6569186"/>
              </a:tblGrid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操作步骤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打开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LOTO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锁具，闭合精密空调电源上级开关；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开启精密空调；</a:t>
                      </a: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（详见：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LX-BY-SOP-KT-03_01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）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检查精密空调室内机、室外机运行情况是否正常，无剧烈振动、异响等；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打开精密空调柜门；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使用钳形电流表测量精密空调压缩机运行电流是否正常；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使用钳形电流表测量精密空调风机运行电流是否正常；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使用钳形电流表测量精密空调室外机运行电流是否正常；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通过视液镜观察冷媒液化情况；</a:t>
                      </a: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（正常时应满液，无气泡，绿色）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使用点温仪检查干燥过滤器进出口温差；</a:t>
                      </a: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（正常时温差为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）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 wrap="square" lIns="0" tIns="0" rIns="0" bIns="0" anchor="ctr" anchorCtr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1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870296" y="247316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865746" y="270558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865746" y="222298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4997296" y="260016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992746" y="283258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865746" y="25110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4870296" y="22949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2135560" y="2060848"/>
            <a:ext cx="7775701" cy="810099"/>
            <a:chOff x="3504874" y="1353111"/>
            <a:chExt cx="5182251" cy="1057946"/>
          </a:xfrm>
        </p:grpSpPr>
        <p:sp>
          <p:nvSpPr>
            <p:cNvPr id="36" name="矩形 35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38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9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35560" y="2924944"/>
            <a:ext cx="7775702" cy="810099"/>
            <a:chOff x="3504874" y="2510154"/>
            <a:chExt cx="5182252" cy="1057946"/>
          </a:xfrm>
        </p:grpSpPr>
        <p:sp>
          <p:nvSpPr>
            <p:cNvPr id="41" name="矩形 40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3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安全保障、工具、备件要求及回退计划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135560" y="3789040"/>
            <a:ext cx="7775701" cy="810099"/>
            <a:chOff x="3504874" y="3667198"/>
            <a:chExt cx="5182251" cy="1057946"/>
          </a:xfrm>
        </p:grpSpPr>
        <p:sp>
          <p:nvSpPr>
            <p:cNvPr id="46" name="矩形 45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8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9" name="TextBox 90"/>
            <p:cNvSpPr txBox="1"/>
            <p:nvPr/>
          </p:nvSpPr>
          <p:spPr>
            <a:xfrm>
              <a:off x="5269499" y="4030369"/>
              <a:ext cx="3416852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维护操作步骤</a:t>
              </a:r>
            </a:p>
          </p:txBody>
        </p:sp>
      </p:grp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培训目标及培训要求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7408" y="122869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培训目标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15480" y="1772816"/>
            <a:ext cx="914501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latin typeface="+mn-ea"/>
              </a:rPr>
              <a:t>      本课程针对润泽科技数据</a:t>
            </a:r>
            <a:r>
              <a:rPr lang="zh-CN" altLang="en-US" sz="1600" dirty="0" smtClean="0">
                <a:latin typeface="+mn-ea"/>
              </a:rPr>
              <a:t>中心</a:t>
            </a:r>
            <a:r>
              <a:rPr lang="zh-CN" altLang="en-US" sz="1600" dirty="0">
                <a:latin typeface="微软雅黑" panose="020B0503020204020204" pitchFamily="34" charset="-122"/>
              </a:rPr>
              <a:t>运维</a:t>
            </a:r>
            <a:r>
              <a:rPr lang="zh-CN" altLang="en-US" sz="1600" dirty="0" smtClean="0">
                <a:latin typeface="微软雅黑" panose="020B0503020204020204" pitchFamily="34" charset="-122"/>
              </a:rPr>
              <a:t>团队，暖</a:t>
            </a:r>
            <a:r>
              <a:rPr lang="zh-CN" altLang="en-US" sz="1600" dirty="0">
                <a:latin typeface="微软雅黑" panose="020B0503020204020204" pitchFamily="34" charset="-122"/>
              </a:rPr>
              <a:t>通系统运维全职人员进行</a:t>
            </a:r>
            <a:r>
              <a:rPr lang="zh-CN" altLang="en-US" sz="1600" dirty="0" smtClean="0">
                <a:latin typeface="+mn-ea"/>
              </a:rPr>
              <a:t>，</a:t>
            </a:r>
            <a:r>
              <a:rPr lang="zh-CN" altLang="en-US" sz="1600" dirty="0">
                <a:latin typeface="+mn-ea"/>
              </a:rPr>
              <a:t>旨在使相关人员掌握</a:t>
            </a:r>
            <a:r>
              <a:rPr lang="en-US" altLang="zh-CN" sz="1600" dirty="0">
                <a:latin typeface="+mn-ea"/>
              </a:rPr>
              <a:t>STULZ</a:t>
            </a:r>
            <a:r>
              <a:rPr lang="zh-CN" altLang="en-US" sz="1600" dirty="0">
                <a:latin typeface="+mn-ea"/>
              </a:rPr>
              <a:t>精密空调系统月度、季度维护保养的操作流程以及安全注意事项等内容，以进一步提高润泽科技数据中心运维人员维护操作水平。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7408" y="3388930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培训要求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5480" y="4066761"/>
            <a:ext cx="914501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zh-CN" altLang="en-US" sz="1600" dirty="0">
                <a:latin typeface="+mn-ea"/>
              </a:rPr>
              <a:t>       该课程考核合格分数线为</a:t>
            </a:r>
            <a:r>
              <a:rPr lang="en-US" altLang="zh-CN" sz="1600" dirty="0">
                <a:latin typeface="+mn-ea"/>
              </a:rPr>
              <a:t>80</a:t>
            </a:r>
            <a:r>
              <a:rPr lang="zh-CN" altLang="en-US" sz="1600" dirty="0">
                <a:latin typeface="+mn-ea"/>
              </a:rPr>
              <a:t>分， 参训人员需要掌握</a:t>
            </a:r>
            <a:r>
              <a:rPr lang="en-US" altLang="zh-CN" sz="1600" dirty="0">
                <a:latin typeface="+mn-ea"/>
              </a:rPr>
              <a:t>STULZ</a:t>
            </a:r>
            <a:r>
              <a:rPr lang="zh-CN" altLang="en-US" sz="1600" dirty="0">
                <a:latin typeface="+mn-ea"/>
              </a:rPr>
              <a:t>精密空调系统工具及备件、相关操作步骤、安全注意事项等内容，确保维护操作人员熟知熟会。</a:t>
            </a:r>
            <a:endParaRPr lang="en-US" altLang="zh-CN" sz="1600" dirty="0">
              <a:latin typeface="+mn-ea"/>
            </a:endParaRPr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2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942304" y="254517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4937754" y="27775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937754" y="22949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4942304" y="254517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937754" y="27775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937754" y="258302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942304" y="2367000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207568" y="2132856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07568" y="2996952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安全保障、工具、备件要求及回退计划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07568" y="3861048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维护操作步骤</a:t>
              </a:r>
            </a:p>
          </p:txBody>
        </p:sp>
      </p:grpSp>
      <p:sp>
        <p:nvSpPr>
          <p:cNvPr id="15361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 wrap="square" lIns="0" tIns="0" rIns="0" bIns="0" anchor="ctr" anchorCtr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3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前提条件及安全保障工作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366300"/>
              </p:ext>
            </p:extLst>
          </p:nvPr>
        </p:nvGraphicFramePr>
        <p:xfrm>
          <a:off x="1487488" y="1830832"/>
          <a:ext cx="9001000" cy="3398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86"/>
                <a:gridCol w="7972314"/>
              </a:tblGrid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/>
                        <a:t>准备工作及回退计划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经过相关领导及部门的变更审批流程；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通报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ECC</a:t>
                      </a:r>
                      <a:r>
                        <a:rPr lang="zh-CN" altLang="en-US" sz="1600" dirty="0"/>
                        <a:t>监控室及基础设施监控室值班人员；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通报可能受到影响的机房用户；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穿戴必备的个人防护用品，包括</a:t>
                      </a:r>
                      <a:r>
                        <a:rPr lang="zh-CN" altLang="en-US" sz="1600" dirty="0" smtClean="0"/>
                        <a:t>长袖工作服</a:t>
                      </a:r>
                      <a:r>
                        <a:rPr lang="zh-CN" altLang="en-US" sz="1600" dirty="0"/>
                        <a:t>、安全鞋、护目镜、防护手套；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52555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8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维护工作应至</a:t>
                      </a:r>
                      <a:r>
                        <a:rPr lang="zh-CN" altLang="en-US" sz="1600" dirty="0" smtClean="0"/>
                        <a:t>少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600" dirty="0" smtClean="0"/>
                        <a:t>人</a:t>
                      </a:r>
                      <a:r>
                        <a:rPr lang="zh-CN" altLang="en-US" sz="1600" dirty="0"/>
                        <a:t>配合进行，互相监护；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20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相关技术措施已准备完毕。</a:t>
                      </a:r>
                      <a:endParaRPr lang="en-US" altLang="zh-CN" sz="16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4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工具、备件要求及回退计划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415480" y="1427390"/>
          <a:ext cx="9073008" cy="4375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16"/>
                <a:gridCol w="8036092"/>
              </a:tblGrid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准备工作及回退计划</a:t>
                      </a: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7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MOP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程序文档及维护记录表；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8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手动工具类，包括“十”字螺丝批组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套、“一”字螺丝批组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套、套筒扳手组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套、扳手组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套、钳子组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套；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9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检测仪器仪表，钳形电流表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块、点温仪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块、温湿度仪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块；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维护备件及耗材，过滤网；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卫生清洁工具，干抹布、软毛刷、真空吸尘器、蒸发器、冷凝器转用清洗工具等卫生清洁工具；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安全防护类，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LOTO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锁具、警示牌；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478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 维护作业过程中若发生异常，不可强行操作，应立即停止操作，对设备问题进行讨论、判定，采取恢复回退操作或隔离措施，待查明问题并修复完成后方可继续按照标准操作程序进行操作。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5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014312" y="247316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009762" y="270558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5009762" y="222298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014312" y="247316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009762" y="2705584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5009762" y="2511016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014312" y="2294992"/>
            <a:ext cx="1873021" cy="0"/>
          </a:xfrm>
          <a:prstGeom prst="line">
            <a:avLst/>
          </a:prstGeom>
          <a:ln w="19050">
            <a:gradFill flip="none" rotWithShape="1">
              <a:gsLst>
                <a:gs pos="48000">
                  <a:schemeClr val="bg1"/>
                </a:gs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2279576" y="2060848"/>
            <a:ext cx="7775701" cy="810099"/>
            <a:chOff x="3504874" y="1353111"/>
            <a:chExt cx="5182251" cy="1057946"/>
          </a:xfrm>
        </p:grpSpPr>
        <p:sp>
          <p:nvSpPr>
            <p:cNvPr id="13" name="矩形 12"/>
            <p:cNvSpPr/>
            <p:nvPr/>
          </p:nvSpPr>
          <p:spPr>
            <a:xfrm>
              <a:off x="5108996" y="1353111"/>
              <a:ext cx="3578129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29"/>
            <p:cNvSpPr/>
            <p:nvPr/>
          </p:nvSpPr>
          <p:spPr>
            <a:xfrm>
              <a:off x="3504874" y="1353111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8792" y="1516717"/>
              <a:ext cx="564237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6" name="TextBox 42"/>
            <p:cNvSpPr txBox="1"/>
            <p:nvPr/>
          </p:nvSpPr>
          <p:spPr>
            <a:xfrm>
              <a:off x="5269496" y="1716282"/>
              <a:ext cx="3416854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培训目标及培训要求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279576" y="2924944"/>
            <a:ext cx="7775702" cy="810099"/>
            <a:chOff x="3504874" y="2510154"/>
            <a:chExt cx="5182252" cy="1057946"/>
          </a:xfrm>
        </p:grpSpPr>
        <p:sp>
          <p:nvSpPr>
            <p:cNvPr id="18" name="矩形 17"/>
            <p:cNvSpPr/>
            <p:nvPr/>
          </p:nvSpPr>
          <p:spPr>
            <a:xfrm>
              <a:off x="5108996" y="2510154"/>
              <a:ext cx="3578130" cy="10579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29"/>
            <p:cNvSpPr/>
            <p:nvPr/>
          </p:nvSpPr>
          <p:spPr>
            <a:xfrm>
              <a:off x="3504874" y="2510154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accent1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0" name="TextBox 80"/>
            <p:cNvSpPr txBox="1"/>
            <p:nvPr/>
          </p:nvSpPr>
          <p:spPr>
            <a:xfrm>
              <a:off x="3744450" y="2670391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TextBox 81"/>
            <p:cNvSpPr txBox="1"/>
            <p:nvPr/>
          </p:nvSpPr>
          <p:spPr>
            <a:xfrm>
              <a:off x="5269498" y="2873327"/>
              <a:ext cx="3417628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安全保障、工具、备件要求及回退计划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279576" y="3789040"/>
            <a:ext cx="7775701" cy="810099"/>
            <a:chOff x="3504874" y="3667198"/>
            <a:chExt cx="5182251" cy="1057946"/>
          </a:xfrm>
        </p:grpSpPr>
        <p:sp>
          <p:nvSpPr>
            <p:cNvPr id="23" name="矩形 22"/>
            <p:cNvSpPr/>
            <p:nvPr/>
          </p:nvSpPr>
          <p:spPr>
            <a:xfrm>
              <a:off x="5108996" y="3667198"/>
              <a:ext cx="3578129" cy="105794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3175">
              <a:solidFill>
                <a:srgbClr val="FFFFFF"/>
              </a:solidFill>
            </a:ln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9"/>
            <p:cNvSpPr/>
            <p:nvPr/>
          </p:nvSpPr>
          <p:spPr>
            <a:xfrm>
              <a:off x="3504874" y="3667198"/>
              <a:ext cx="1764623" cy="1057946"/>
            </a:xfrm>
            <a:custGeom>
              <a:avLst/>
              <a:gdLst/>
              <a:ahLst/>
              <a:cxnLst/>
              <a:rect l="l" t="t" r="r" b="b"/>
              <a:pathLst>
                <a:path w="1801608" h="1080120">
                  <a:moveTo>
                    <a:pt x="566538" y="144016"/>
                  </a:moveTo>
                  <a:cubicBezTo>
                    <a:pt x="347809" y="144016"/>
                    <a:pt x="170494" y="321331"/>
                    <a:pt x="170494" y="540060"/>
                  </a:cubicBezTo>
                  <a:cubicBezTo>
                    <a:pt x="170494" y="758789"/>
                    <a:pt x="347809" y="936104"/>
                    <a:pt x="566538" y="936104"/>
                  </a:cubicBezTo>
                  <a:cubicBezTo>
                    <a:pt x="785267" y="936104"/>
                    <a:pt x="962582" y="758789"/>
                    <a:pt x="962582" y="540060"/>
                  </a:cubicBezTo>
                  <a:cubicBezTo>
                    <a:pt x="962582" y="321331"/>
                    <a:pt x="785267" y="144016"/>
                    <a:pt x="566538" y="144016"/>
                  </a:cubicBezTo>
                  <a:close/>
                  <a:moveTo>
                    <a:pt x="0" y="0"/>
                  </a:moveTo>
                  <a:lnTo>
                    <a:pt x="1649800" y="0"/>
                  </a:lnTo>
                  <a:lnTo>
                    <a:pt x="1649800" y="376201"/>
                  </a:lnTo>
                  <a:lnTo>
                    <a:pt x="1801608" y="550380"/>
                  </a:lnTo>
                  <a:lnTo>
                    <a:pt x="1649800" y="703920"/>
                  </a:lnTo>
                  <a:lnTo>
                    <a:pt x="1649800" y="1080120"/>
                  </a:lnTo>
                  <a:lnTo>
                    <a:pt x="0" y="1080120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rgbClr val="339933"/>
              </a:solidFill>
            </a:ln>
            <a:effectLst>
              <a:outerShdw blurRad="76200" dist="38100" dir="81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5" name="TextBox 89"/>
            <p:cNvSpPr txBox="1"/>
            <p:nvPr/>
          </p:nvSpPr>
          <p:spPr>
            <a:xfrm>
              <a:off x="3736212" y="3822566"/>
              <a:ext cx="616706" cy="763685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" name="TextBox 90"/>
            <p:cNvSpPr txBox="1"/>
            <p:nvPr/>
          </p:nvSpPr>
          <p:spPr>
            <a:xfrm>
              <a:off x="5269499" y="4030369"/>
              <a:ext cx="3416852" cy="442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维护操作步骤</a:t>
              </a:r>
            </a:p>
          </p:txBody>
        </p:sp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6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环境检查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55440" y="3429000"/>
            <a:ext cx="23209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+mn-ea"/>
                <a:ea typeface="+mn-ea"/>
                <a:sym typeface="+mn-ea"/>
              </a:rPr>
              <a:t>使用温湿度计测量机房环境温度</a:t>
            </a:r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7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5440" y="5661248"/>
            <a:ext cx="23056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检查确认设备周边无杂物堆放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7448" y="1484784"/>
            <a:ext cx="2086175" cy="1853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7448" y="3789040"/>
            <a:ext cx="2088232" cy="1783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503712" y="1700808"/>
          <a:ext cx="8280920" cy="410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392"/>
                <a:gridCol w="7334528"/>
              </a:tblGrid>
              <a:tr h="6394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操作步骤</a:t>
                      </a:r>
                    </a:p>
                  </a:txBody>
                  <a:tcPr anchor="ctr"/>
                </a:tc>
              </a:tr>
              <a:tr h="773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确认维护对象；</a:t>
                      </a: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（设备编号及路由）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7733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使用温湿度计测量机房环境温度；</a:t>
                      </a:r>
                    </a:p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（机房环境温度：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0℃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到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40℃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，机组不宜长时间运行在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32℃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到</a:t>
                      </a:r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40℃</a:t>
                      </a: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）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3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检查确认设备周边无杂物堆放，无易燃易爆物品；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3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检查机房内部没有异响、异味、孔洞、漏水等情况；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  <a:tr h="639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+mn-ea"/>
                          <a:ea typeface="+mn-ea"/>
                        </a:rPr>
                        <a:t>设备周围没有影响设备操作的杂物。</a:t>
                      </a:r>
                      <a:endParaRPr lang="en-US" altLang="zh-CN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03512" y="404664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</a:rPr>
              <a:t>外观检查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42975" y="6339205"/>
            <a:ext cx="474980" cy="282575"/>
          </a:xfrm>
        </p:spPr>
        <p:txBody>
          <a:bodyPr/>
          <a:lstStyle/>
          <a:p>
            <a:fld id="{55183D58-648D-4475-BEF8-624F48514A30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15361" name="灯片编号占位符 1"/>
          <p:cNvSpPr>
            <a:spLocks noGrp="1"/>
          </p:cNvSpPr>
          <p:nvPr/>
        </p:nvSpPr>
        <p:spPr>
          <a:xfrm>
            <a:off x="1036638" y="6334125"/>
            <a:ext cx="292100" cy="284163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0" tIns="0" rIns="0" bIns="0" numCol="1" anchor="ctr" anchorCtr="1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="0" i="0" u="none" kern="1200" baseline="0">
                <a:solidFill>
                  <a:schemeClr val="tx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0" indent="0" algn="ctr" eaLnBrk="1" hangingPunct="1"/>
            <a:fld id="{9A0DB2DC-4C9A-4742-B13C-FB6460FD3503}" type="slidenum">
              <a:rPr lang="zh-CN" altLang="en-US" sz="1200" dirty="0">
                <a:solidFill>
                  <a:schemeClr val="bg1"/>
                </a:solidFill>
                <a:latin typeface="Copperplate Gothic Bold" panose="02010600030101010101" pitchFamily="34" charset="0"/>
                <a:ea typeface="微软雅黑" panose="020B0503020204020204" pitchFamily="34" charset="-122"/>
              </a:rPr>
              <a:pPr lvl="0" indent="0" algn="ctr" eaLnBrk="1" hangingPunct="1"/>
              <a:t>8</a:t>
            </a:fld>
            <a:endParaRPr lang="zh-CN" altLang="en-US" sz="1200" dirty="0">
              <a:solidFill>
                <a:schemeClr val="bg1"/>
              </a:solidFill>
              <a:latin typeface="Copperplate Gothic Bold" panose="02010600030101010101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1055440" y="1484784"/>
          <a:ext cx="10225136" cy="3960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588"/>
                <a:gridCol w="9056548"/>
              </a:tblGrid>
              <a:tr h="5493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序号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操作步骤</a:t>
                      </a:r>
                    </a:p>
                  </a:txBody>
                  <a:tcPr anchor="ctr"/>
                </a:tc>
              </a:tr>
              <a:tr h="549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1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设备指示灯、仪表、控制按钮等无缺失、破损；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549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2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设备表面无划痕、无油污、无变形和锈蚀等情况；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6644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3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关闭精密空调</a:t>
                      </a:r>
                      <a:r>
                        <a:rPr lang="zh-CN" altLang="en-US" sz="1600" dirty="0" smtClean="0"/>
                        <a:t>；</a:t>
                      </a:r>
                      <a:endParaRPr lang="zh-CN" altLang="en-US" sz="1600" dirty="0"/>
                    </a:p>
                  </a:txBody>
                  <a:tcPr anchor="ctr"/>
                </a:tc>
              </a:tr>
              <a:tr h="549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4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打开室内机柜门，检</a:t>
                      </a:r>
                      <a:r>
                        <a:rPr lang="zh-CN" altLang="en-US" sz="1600" dirty="0" smtClean="0"/>
                        <a:t>查风帽、压</a:t>
                      </a:r>
                      <a:r>
                        <a:rPr lang="zh-CN" altLang="en-US" sz="1600" dirty="0"/>
                        <a:t>缩机、蒸发器、膨胀阀、室内风机、阀门等组件牢固，完好；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549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5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检查室外冷凝器、风机、减震垫等组件安装牢固、完好；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  <a:tr h="54933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+mn-ea"/>
                          <a:ea typeface="+mn-ea"/>
                        </a:rPr>
                        <a:t>6</a:t>
                      </a:r>
                      <a:endParaRPr lang="zh-CN" altLang="en-US" sz="16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/>
                        <a:t>检查精密空调冷媒系统管路保温、水管路保温及保护壳或扎带是否出现破损缺失；</a:t>
                      </a:r>
                      <a:endParaRPr lang="en-US" altLang="zh-CN" sz="1600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5fc493e1-0954-4cbe-9915-4c58fdf30b67}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014年年终总结">
      <a:majorFont>
        <a:latin typeface="Copperplate Gothic Bold"/>
        <a:ea typeface="微软雅黑"/>
        <a:cs typeface=""/>
      </a:majorFont>
      <a:minorFont>
        <a:latin typeface="Copperplate Gothic Bold"/>
        <a:ea typeface="微软雅黑"/>
        <a:cs typeface=""/>
      </a:minorFont>
    </a:fontScheme>
    <a:fmtScheme name="Book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30000"/>
                <a:shade val="100000"/>
                <a:hueMod val="100000"/>
                <a:satMod val="100000"/>
              </a:schemeClr>
            </a:gs>
            <a:gs pos="80000">
              <a:schemeClr val="phClr">
                <a:tint val="7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7200000" scaled="1"/>
        </a:gradFill>
        <a:gradFill rotWithShape="1">
          <a:gsLst>
            <a:gs pos="0">
              <a:schemeClr val="phClr">
                <a:tint val="80000"/>
                <a:shade val="100000"/>
                <a:hueMod val="100000"/>
                <a:satMod val="100000"/>
              </a:schemeClr>
            </a:gs>
            <a:gs pos="30000">
              <a:schemeClr val="phClr">
                <a:tint val="10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180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>
              <a:rot lat="0" lon="0" rev="0"/>
            </a:camera>
            <a:lightRig rig="morning" dir="bl"/>
          </a:scene3d>
          <a:sp3d extrusionH="222250" contourW="25400" prstMaterial="matte">
            <a:bevelT w="38100" h="38100" prst="softRound"/>
            <a:bevelB/>
            <a:extrusionClr>
              <a:srgbClr val="FF0000"/>
            </a:extrusionClr>
            <a:contourClr>
              <a:schemeClr val="accent3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glow>
              <a:schemeClr val="phClr">
                <a:tint val="100000"/>
                <a:shade val="100000"/>
                <a:hueMod val="100000"/>
                <a:satMod val="100000"/>
              </a:schemeClr>
            </a:glow>
          </a:effectLst>
          <a:scene3d>
            <a:camera prst="orthographicFront" fov="0">
              <a:rot lat="0" lon="0" rev="0"/>
            </a:camera>
            <a:lightRig rig="soft" dir="bl">
              <a:rot lat="0" lon="0" rev="0"/>
            </a:lightRig>
          </a:scene3d>
          <a:sp3d prstMaterial="plastic">
            <a:bevelT w="38100" h="381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97</TotalTime>
  <Words>1526</Words>
  <Application>Microsoft Office PowerPoint</Application>
  <PresentationFormat>自定义</PresentationFormat>
  <Paragraphs>268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宋体</vt:lpstr>
      <vt:lpstr>Impact</vt:lpstr>
      <vt:lpstr>Copperplate Gothic Bold</vt:lpstr>
      <vt:lpstr>微软雅黑</vt:lpstr>
      <vt:lpstr>Calibri</vt:lpstr>
      <vt:lpstr>华康俪金黑W8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多吉</dc:creator>
  <cp:lastModifiedBy>dell</cp:lastModifiedBy>
  <cp:revision>531</cp:revision>
  <dcterms:created xsi:type="dcterms:W3CDTF">2014-01-11T15:22:00Z</dcterms:created>
  <dcterms:modified xsi:type="dcterms:W3CDTF">2019-04-02T00:52:20Z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